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57" r:id="rId3"/>
    <p:sldId id="264" r:id="rId4"/>
    <p:sldId id="265" r:id="rId5"/>
    <p:sldId id="258" r:id="rId6"/>
    <p:sldId id="266" r:id="rId7"/>
    <p:sldId id="259" r:id="rId8"/>
    <p:sldId id="260" r:id="rId9"/>
    <p:sldId id="267" r:id="rId10"/>
    <p:sldId id="261" r:id="rId11"/>
    <p:sldId id="268" r:id="rId12"/>
    <p:sldId id="263" r:id="rId13"/>
    <p:sldId id="262" r:id="rId14"/>
    <p:sldId id="269" r:id="rId15"/>
    <p:sldId id="270" r:id="rId16"/>
    <p:sldId id="275" r:id="rId17"/>
    <p:sldId id="274" r:id="rId18"/>
    <p:sldId id="271" r:id="rId19"/>
    <p:sldId id="276" r:id="rId20"/>
    <p:sldId id="277" r:id="rId21"/>
    <p:sldId id="272" r:id="rId22"/>
    <p:sldId id="278" r:id="rId23"/>
    <p:sldId id="273"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varScale="1">
        <p:scale>
          <a:sx n="105" d="100"/>
          <a:sy n="105" d="100"/>
        </p:scale>
        <p:origin x="-138" y="-78"/>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A9A7C-AC1E-4CC0-8991-B2F3BA543E4E}" type="datetimeFigureOut">
              <a:rPr lang="en-US" smtClean="0"/>
              <a:pPr/>
              <a:t>3/15/2012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94DFEF-7CA5-4459-929E-28C1B428CC9D}" type="slidenum">
              <a:rPr lang="en-US" smtClean="0"/>
              <a:pPr/>
              <a:t>‹#›</a:t>
            </a:fld>
            <a:endParaRPr lang="en-US"/>
          </a:p>
        </p:txBody>
      </p:sp>
    </p:spTree>
    <p:extLst>
      <p:ext uri="{BB962C8B-B14F-4D97-AF65-F5344CB8AC3E}">
        <p14:creationId xmlns:p14="http://schemas.microsoft.com/office/powerpoint/2010/main" val="2482768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94DFEF-7CA5-4459-929E-28C1B428CC9D}"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94DFEF-7CA5-4459-929E-28C1B428CC9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EBBF96D-290D-453E-96CD-8EE974D9CEC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BF96D-290D-453E-96CD-8EE974D9CE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BF96D-290D-453E-96CD-8EE974D9CE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BF96D-290D-453E-96CD-8EE974D9C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BBF96D-290D-453E-96CD-8EE974D9CEC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BBF96D-290D-453E-96CD-8EE974D9CE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BBF96D-290D-453E-96CD-8EE974D9CE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BBF96D-290D-453E-96CD-8EE974D9CE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BBF96D-290D-453E-96CD-8EE974D9CEC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BBF96D-290D-453E-96CD-8EE974D9CE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17468C-2420-4429-8E5C-B442B8693618}" type="datetimeFigureOut">
              <a:rPr lang="en-US" smtClean="0"/>
              <a:pPr/>
              <a:t>3/15/2012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BBF96D-290D-453E-96CD-8EE974D9CEC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17468C-2420-4429-8E5C-B442B8693618}" type="datetimeFigureOut">
              <a:rPr lang="en-US" smtClean="0"/>
              <a:pPr/>
              <a:t>3/15/2012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EBBF96D-290D-453E-96CD-8EE974D9CEC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Chapter 9 - Energy</a:t>
            </a:r>
            <a:endParaRPr lang="en-US" dirty="0"/>
          </a:p>
        </p:txBody>
      </p:sp>
      <p:sp>
        <p:nvSpPr>
          <p:cNvPr id="3" name="Subtitle 2"/>
          <p:cNvSpPr>
            <a:spLocks noGrp="1"/>
          </p:cNvSpPr>
          <p:nvPr>
            <p:ph type="subTitle" idx="1"/>
          </p:nvPr>
        </p:nvSpPr>
        <p:spPr/>
        <p:txBody>
          <a:bodyPr>
            <a:normAutofit/>
          </a:bodyPr>
          <a:lstStyle/>
          <a:p>
            <a:pPr algn="ctr"/>
            <a:r>
              <a:rPr lang="en-US" dirty="0" smtClean="0"/>
              <a:t>Energy can change from one form to another without a net loss or gain.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9.5 Kinetic Energy</a:t>
            </a:r>
            <a:endParaRPr lang="en-US" dirty="0"/>
          </a:p>
        </p:txBody>
      </p:sp>
      <p:sp>
        <p:nvSpPr>
          <p:cNvPr id="3" name="Content Placeholder 2"/>
          <p:cNvSpPr>
            <a:spLocks noGrp="1"/>
          </p:cNvSpPr>
          <p:nvPr>
            <p:ph idx="1"/>
          </p:nvPr>
        </p:nvSpPr>
        <p:spPr/>
        <p:txBody>
          <a:bodyPr>
            <a:normAutofit/>
          </a:bodyPr>
          <a:lstStyle/>
          <a:p>
            <a:r>
              <a:rPr lang="en-US" dirty="0" smtClean="0"/>
              <a:t>Anything in motion is capable of doing work. It has kinetic energy.</a:t>
            </a:r>
          </a:p>
          <a:p>
            <a:r>
              <a:rPr lang="en-US" dirty="0" smtClean="0"/>
              <a:t>Kinetic energy is the energy of motion.</a:t>
            </a:r>
          </a:p>
          <a:p>
            <a:r>
              <a:rPr lang="en-US" dirty="0" smtClean="0"/>
              <a:t>The kinetic energy of an object depends on its mass and speed.</a:t>
            </a:r>
            <a:endParaRPr lang="en-US" baseline="-25000" dirty="0" smtClean="0"/>
          </a:p>
          <a:p>
            <a:r>
              <a:rPr lang="en-US" dirty="0" smtClean="0"/>
              <a:t>Kinetic Energy = ½ mass x speed</a:t>
            </a:r>
            <a:r>
              <a:rPr lang="en-US" baseline="30000" dirty="0" smtClean="0"/>
              <a:t>2</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graphicFrame>
        <p:nvGraphicFramePr>
          <p:cNvPr id="4" name="Object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21508" name="Equation" r:id="rId3" imgW="914400" imgH="215640" progId="Equation.3">
                  <p:embed/>
                </p:oleObj>
              </mc:Choice>
              <mc:Fallback>
                <p:oleObj name="Equation" r:id="rId3" imgW="91440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831975" y="4953000"/>
          <a:ext cx="3275013" cy="914400"/>
        </p:xfrm>
        <a:graphic>
          <a:graphicData uri="http://schemas.openxmlformats.org/presentationml/2006/ole">
            <mc:AlternateContent xmlns:mc="http://schemas.openxmlformats.org/markup-compatibility/2006">
              <mc:Choice xmlns:v="urn:schemas-microsoft-com:vml" Requires="v">
                <p:oleObj spid="_x0000_s21509" name="Equation" r:id="rId5" imgW="1409400" imgH="393480" progId="Equation.3">
                  <p:embed/>
                </p:oleObj>
              </mc:Choice>
              <mc:Fallback>
                <p:oleObj name="Equation" r:id="rId5" imgW="140940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1975" y="4953000"/>
                        <a:ext cx="327501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9.5 Kinetic Energy</a:t>
            </a:r>
            <a:endParaRPr lang="en-US" dirty="0"/>
          </a:p>
        </p:txBody>
      </p:sp>
      <p:sp>
        <p:nvSpPr>
          <p:cNvPr id="3" name="Content Placeholder 2"/>
          <p:cNvSpPr>
            <a:spLocks noGrp="1"/>
          </p:cNvSpPr>
          <p:nvPr>
            <p:ph idx="1"/>
          </p:nvPr>
        </p:nvSpPr>
        <p:spPr>
          <a:xfrm>
            <a:off x="1435608" y="1447800"/>
            <a:ext cx="7498080" cy="4800600"/>
          </a:xfrm>
        </p:spPr>
        <p:txBody>
          <a:bodyPr>
            <a:normAutofit fontScale="92500" lnSpcReduction="20000"/>
          </a:bodyPr>
          <a:lstStyle/>
          <a:p>
            <a:r>
              <a:rPr lang="en-US" dirty="0" smtClean="0"/>
              <a:t>The kinetic energy of a moving object is equal to the work required to bring it to its speed from rest, or the work the object can do while being brought to rest.</a:t>
            </a:r>
          </a:p>
          <a:p>
            <a:r>
              <a:rPr lang="en-US" dirty="0" smtClean="0"/>
              <a:t>net force x distance = kinetic energy.</a:t>
            </a:r>
          </a:p>
          <a:p>
            <a:r>
              <a:rPr lang="en-US" dirty="0" err="1" smtClean="0"/>
              <a:t>Fd</a:t>
            </a:r>
            <a:r>
              <a:rPr lang="en-US" dirty="0" smtClean="0"/>
              <a:t> = ½ mv</a:t>
            </a:r>
            <a:r>
              <a:rPr lang="en-US" baseline="30000" dirty="0" smtClean="0"/>
              <a:t>2</a:t>
            </a:r>
            <a:r>
              <a:rPr lang="en-US" dirty="0" smtClean="0"/>
              <a:t>.</a:t>
            </a:r>
            <a:endParaRPr lang="en-US" baseline="-25000" dirty="0" smtClean="0"/>
          </a:p>
          <a:p>
            <a:r>
              <a:rPr lang="en-US" dirty="0" smtClean="0"/>
              <a:t>Note that the speed is squared, so if the speed is doubled, its kinetic energy is quadrupled.</a:t>
            </a:r>
          </a:p>
          <a:p>
            <a:r>
              <a:rPr lang="en-US" u="sng" dirty="0" smtClean="0"/>
              <a:t>A car moving at twice the speed has four time the energy.</a:t>
            </a:r>
            <a:endParaRPr lang="en-US" dirty="0" smtClean="0"/>
          </a:p>
        </p:txBody>
      </p:sp>
      <p:graphicFrame>
        <p:nvGraphicFramePr>
          <p:cNvPr id="4" name="Object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22531" name="Equation" r:id="rId3" imgW="914400" imgH="215640" progId="Equation.3">
                  <p:embed/>
                </p:oleObj>
              </mc:Choice>
              <mc:Fallback>
                <p:oleObj name="Equation" r:id="rId3" imgW="914400" imgH="215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9.6 Work-Energy Theorem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work-energy theorem describes the relationship between work and energy.</a:t>
            </a:r>
            <a:endParaRPr lang="en-US" baseline="-25000" dirty="0" smtClean="0"/>
          </a:p>
          <a:p>
            <a:r>
              <a:rPr lang="en-US" dirty="0" smtClean="0"/>
              <a:t>The work-energy theorem states that whenever work is done, energy changes.</a:t>
            </a:r>
          </a:p>
          <a:p>
            <a:r>
              <a:rPr lang="en-US" dirty="0" smtClean="0"/>
              <a:t>Work equals the change in energy.</a:t>
            </a:r>
          </a:p>
          <a:p>
            <a:r>
              <a:rPr lang="en-US" dirty="0" err="1" smtClean="0"/>
              <a:t>Work</a:t>
            </a:r>
            <a:r>
              <a:rPr lang="en-US" baseline="-25000" dirty="0" err="1" smtClean="0"/>
              <a:t>Net</a:t>
            </a:r>
            <a:r>
              <a:rPr lang="en-US" baseline="-25000" dirty="0" smtClean="0"/>
              <a:t> </a:t>
            </a:r>
            <a:r>
              <a:rPr lang="en-US" dirty="0" smtClean="0"/>
              <a:t> = </a:t>
            </a:r>
            <a:r>
              <a:rPr lang="el-GR" dirty="0" smtClean="0"/>
              <a:t>Δ</a:t>
            </a:r>
            <a:r>
              <a:rPr lang="en-US" dirty="0" smtClean="0"/>
              <a:t>KE</a:t>
            </a:r>
            <a:endParaRPr lang="en-US" sz="2800" baseline="-25000" dirty="0" smtClean="0"/>
          </a:p>
          <a:p>
            <a:r>
              <a:rPr lang="en-US" dirty="0" smtClean="0"/>
              <a:t>If you push a box at constant speed (with a force equal to friction) no net work is done.</a:t>
            </a:r>
            <a:endParaRPr lang="en-US" sz="3200" baseline="-25000" dirty="0" smtClean="0"/>
          </a:p>
          <a:p>
            <a:r>
              <a:rPr lang="en-US" dirty="0" smtClean="0"/>
              <a:t>Kinetic energy is involved in heat, sound, light, and electricity.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9.7 Conservation of Energy</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law of conservation of energy states that energy cannot be created or destroyed. It can be transformed from one form into another, but the total amount of energy never changes.</a:t>
            </a:r>
          </a:p>
          <a:p>
            <a:r>
              <a:rPr lang="en-US" dirty="0" smtClean="0"/>
              <a:t>Our energy comes from the sun.</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A machine is a device used to multiply forces or simply to change the direction of forces.</a:t>
            </a:r>
          </a:p>
          <a:p>
            <a:r>
              <a:rPr lang="en-US" dirty="0" smtClean="0"/>
              <a:t>A machine transfers energy from one place to another or transforms it from one form to another.</a:t>
            </a:r>
          </a:p>
          <a:p>
            <a:r>
              <a:rPr lang="en-US" dirty="0" smtClean="0"/>
              <a:t>A lever is a simple machine made of a bar that turns about a fixed point.</a:t>
            </a:r>
          </a:p>
          <a:p>
            <a:r>
              <a:rPr lang="en-US" dirty="0" smtClean="0"/>
              <a:t>Work input = work output</a:t>
            </a:r>
          </a:p>
          <a:p>
            <a:r>
              <a:rPr lang="en-US" dirty="0" smtClean="0"/>
              <a:t>Since work = </a:t>
            </a:r>
            <a:r>
              <a:rPr lang="en-US" i="1" dirty="0" err="1" smtClean="0"/>
              <a:t>Fd</a:t>
            </a:r>
            <a:endParaRPr lang="en-US" i="1" dirty="0" smtClean="0"/>
          </a:p>
          <a:p>
            <a:r>
              <a:rPr lang="en-US" dirty="0" smtClean="0"/>
              <a:t>(force x distance)</a:t>
            </a:r>
            <a:r>
              <a:rPr lang="en-US" baseline="-25000" dirty="0" smtClean="0"/>
              <a:t>input</a:t>
            </a:r>
            <a:r>
              <a:rPr lang="en-US" dirty="0" smtClean="0"/>
              <a:t> = force x distance)</a:t>
            </a:r>
            <a:r>
              <a:rPr lang="en-US" baseline="-25000" dirty="0" smtClean="0"/>
              <a:t>output</a:t>
            </a:r>
          </a:p>
          <a:p>
            <a:r>
              <a:rPr lang="en-US" u="sng" dirty="0" smtClean="0"/>
              <a:t>No machine can multiply work or energy.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Mechanical advantage of a machine is its ratio of output force to input force.</a:t>
            </a:r>
          </a:p>
          <a:p>
            <a:r>
              <a:rPr lang="en-US" dirty="0" smtClean="0"/>
              <a:t>Without friction, MA is also the ratio of input distance to output distance.</a:t>
            </a:r>
          </a:p>
          <a:p>
            <a:r>
              <a:rPr lang="en-US" dirty="0" smtClean="0"/>
              <a:t>Simple Machines:</a:t>
            </a:r>
          </a:p>
          <a:p>
            <a:pPr lvl="1"/>
            <a:r>
              <a:rPr lang="en-US" dirty="0" smtClean="0"/>
              <a:t>Levers</a:t>
            </a:r>
          </a:p>
          <a:p>
            <a:pPr lvl="1"/>
            <a:r>
              <a:rPr lang="en-US" dirty="0" smtClean="0"/>
              <a:t>Pulleys</a:t>
            </a:r>
          </a:p>
          <a:p>
            <a:pPr lvl="1"/>
            <a:r>
              <a:rPr lang="en-US" dirty="0" smtClean="0"/>
              <a:t>Inclined Plane</a:t>
            </a:r>
          </a:p>
          <a:p>
            <a:pPr lvl="1"/>
            <a:r>
              <a:rPr lang="en-US" dirty="0" smtClean="0"/>
              <a:t>Wedge</a:t>
            </a:r>
          </a:p>
          <a:p>
            <a:pPr lvl="1"/>
            <a:r>
              <a:rPr lang="en-US" dirty="0" smtClean="0"/>
              <a:t>Screw</a:t>
            </a:r>
          </a:p>
          <a:p>
            <a:pPr lvl="1"/>
            <a:r>
              <a:rPr lang="en-US" dirty="0" smtClean="0"/>
              <a:t>Wheel and Axle</a:t>
            </a:r>
            <a:br>
              <a:rPr lang="en-US" dirty="0" smtClean="0"/>
            </a:b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Levers</a:t>
            </a:r>
          </a:p>
          <a:p>
            <a:r>
              <a:rPr lang="en-US" dirty="0" smtClean="0"/>
              <a:t>Type 1 lever – the fulcrum is between the (input) force and the load (output force.)</a:t>
            </a:r>
          </a:p>
          <a:p>
            <a:pPr lvl="1"/>
            <a:r>
              <a:rPr lang="en-US" dirty="0" smtClean="0"/>
              <a:t>Ex. Seesaw</a:t>
            </a:r>
          </a:p>
          <a:p>
            <a:pPr lvl="1"/>
            <a:r>
              <a:rPr lang="en-US" dirty="0" smtClean="0"/>
              <a:t>Changes direction</a:t>
            </a:r>
          </a:p>
          <a:p>
            <a:pPr lvl="1"/>
            <a:r>
              <a:rPr lang="en-US" dirty="0" smtClean="0"/>
              <a:t>Can multiply force or distance</a:t>
            </a:r>
          </a:p>
          <a:p>
            <a:r>
              <a:rPr lang="en-US" dirty="0" smtClean="0"/>
              <a:t>Type 2 lever – the load is between the fulcrum and the force.</a:t>
            </a:r>
          </a:p>
          <a:p>
            <a:pPr lvl="1"/>
            <a:r>
              <a:rPr lang="en-US" dirty="0" smtClean="0"/>
              <a:t>Ex. Wheelbarrow</a:t>
            </a:r>
          </a:p>
          <a:p>
            <a:pPr lvl="1"/>
            <a:r>
              <a:rPr lang="en-US" dirty="0" smtClean="0"/>
              <a:t>Multiplies Force</a:t>
            </a:r>
          </a:p>
          <a:p>
            <a:r>
              <a:rPr lang="en-US" dirty="0" smtClean="0"/>
              <a:t>Type 3 lever – the force is between the fulcrum and the load.</a:t>
            </a:r>
          </a:p>
          <a:p>
            <a:pPr lvl="1"/>
            <a:r>
              <a:rPr lang="en-US" dirty="0" smtClean="0"/>
              <a:t>Ex. Hockey/Lax stick</a:t>
            </a:r>
          </a:p>
          <a:p>
            <a:pPr lvl="1"/>
            <a:r>
              <a:rPr lang="en-US" dirty="0" smtClean="0"/>
              <a:t>Multiplies distance (Speed?)</a:t>
            </a:r>
          </a:p>
          <a:p>
            <a:pPr>
              <a:buNone/>
            </a:pP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Pulley (pulley system) – a kind of lever that can change the direction of the force or multiply the force.</a:t>
            </a:r>
          </a:p>
          <a:p>
            <a:r>
              <a:rPr lang="en-US" dirty="0" smtClean="0"/>
              <a:t>Like a lever, Fulcrum, Input Force and Output Force apply.</a:t>
            </a:r>
          </a:p>
          <a:p>
            <a:r>
              <a:rPr lang="en-US" dirty="0" smtClean="0"/>
              <a:t>Mechanical advantage is equal to the number of ropes that support the load.</a:t>
            </a:r>
          </a:p>
          <a:p>
            <a:r>
              <a:rPr lang="en-US" dirty="0" smtClean="0"/>
              <a:t>Mechanical Advantage can also be determined by the ratio of distances.</a:t>
            </a:r>
            <a:br>
              <a:rPr lang="en-US" dirty="0" smtClean="0"/>
            </a:br>
            <a:r>
              <a:rPr lang="en-US" dirty="0" smtClean="0"/>
              <a:t/>
            </a:r>
            <a:br>
              <a:rPr lang="en-US" dirty="0" smtClean="0"/>
            </a:br>
            <a:r>
              <a:rPr lang="en-US" dirty="0" smtClean="0"/>
              <a:t/>
            </a:r>
            <a:br>
              <a:rPr lang="en-US" dirty="0" smtClean="0"/>
            </a:br>
            <a:endParaRPr lang="en-US" dirty="0" smtClean="0"/>
          </a:p>
          <a:p>
            <a:endParaRPr lang="en-US" dirty="0" smtClean="0"/>
          </a:p>
          <a:p>
            <a:pPr>
              <a:buNone/>
            </a:pPr>
            <a:endParaRPr lang="en-US" u="sng" dirty="0" smtClean="0"/>
          </a:p>
        </p:txBody>
      </p:sp>
      <p:graphicFrame>
        <p:nvGraphicFramePr>
          <p:cNvPr id="4" name="Object 3"/>
          <p:cNvGraphicFramePr>
            <a:graphicFrameLocks noChangeAspect="1"/>
          </p:cNvGraphicFramePr>
          <p:nvPr/>
        </p:nvGraphicFramePr>
        <p:xfrm>
          <a:off x="1828800" y="5181600"/>
          <a:ext cx="3352800" cy="953814"/>
        </p:xfrm>
        <a:graphic>
          <a:graphicData uri="http://schemas.openxmlformats.org/presentationml/2006/ole">
            <mc:AlternateContent xmlns:mc="http://schemas.openxmlformats.org/markup-compatibility/2006">
              <mc:Choice xmlns:v="urn:schemas-microsoft-com:vml" Requires="v">
                <p:oleObj spid="_x0000_s27651" name="Equation" r:id="rId3" imgW="1473120" imgH="419040" progId="Equation.3">
                  <p:embed/>
                </p:oleObj>
              </mc:Choice>
              <mc:Fallback>
                <p:oleObj name="Equation" r:id="rId3" imgW="147312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181600"/>
                        <a:ext cx="3352800" cy="9538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9.9 Efficiency</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An Ideal Machine is 100% efficient.</a:t>
            </a:r>
          </a:p>
          <a:p>
            <a:r>
              <a:rPr lang="en-US" dirty="0" smtClean="0"/>
              <a:t>In any machine, some energy is transformed into atomic or molecular kinetic energy – making the machine warmer.</a:t>
            </a:r>
          </a:p>
          <a:p>
            <a:r>
              <a:rPr lang="en-US" dirty="0" smtClean="0"/>
              <a:t>Efficiency of a machine is the ratio of useful energy output to total energy input, or the percentage of the work input that is converted to work output. (Energy converted is work.)</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The lower the efficiency of the machine, the greater is the amount of energy wasted as heat.</a:t>
            </a:r>
          </a:p>
          <a:p>
            <a:pPr>
              <a:buNone/>
            </a:pPr>
            <a:endParaRPr lang="en-US" u="sng" dirty="0" smtClean="0"/>
          </a:p>
        </p:txBody>
      </p:sp>
      <p:graphicFrame>
        <p:nvGraphicFramePr>
          <p:cNvPr id="4" name="Object 3"/>
          <p:cNvGraphicFramePr>
            <a:graphicFrameLocks noChangeAspect="1"/>
          </p:cNvGraphicFramePr>
          <p:nvPr/>
        </p:nvGraphicFramePr>
        <p:xfrm>
          <a:off x="1981200" y="4572000"/>
          <a:ext cx="4260850" cy="685800"/>
        </p:xfrm>
        <a:graphic>
          <a:graphicData uri="http://schemas.openxmlformats.org/presentationml/2006/ole">
            <mc:AlternateContent xmlns:mc="http://schemas.openxmlformats.org/markup-compatibility/2006">
              <mc:Choice xmlns:v="urn:schemas-microsoft-com:vml" Requires="v">
                <p:oleObj spid="_x0000_s28675" name="Equation" r:id="rId3" imgW="2603160" imgH="419040" progId="Equation.3">
                  <p:embed/>
                </p:oleObj>
              </mc:Choice>
              <mc:Fallback>
                <p:oleObj name="Equation" r:id="rId3" imgW="260316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572000"/>
                        <a:ext cx="42608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9.9 Efficiency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Inclined plane is simply a sloped surface.</a:t>
            </a:r>
          </a:p>
          <a:p>
            <a:r>
              <a:rPr lang="en-US" dirty="0" smtClean="0"/>
              <a:t>MA is equal to the length divided by the height.</a:t>
            </a:r>
            <a:br>
              <a:rPr lang="en-US" dirty="0" smtClean="0"/>
            </a:br>
            <a:r>
              <a:rPr lang="en-US" dirty="0" smtClean="0"/>
              <a:t/>
            </a:r>
            <a:br>
              <a:rPr lang="en-US" dirty="0" smtClean="0"/>
            </a:br>
            <a:endParaRPr lang="en-US" dirty="0" smtClean="0"/>
          </a:p>
        </p:txBody>
      </p:sp>
      <p:graphicFrame>
        <p:nvGraphicFramePr>
          <p:cNvPr id="4" name="Object 3"/>
          <p:cNvGraphicFramePr>
            <a:graphicFrameLocks noChangeAspect="1"/>
          </p:cNvGraphicFramePr>
          <p:nvPr/>
        </p:nvGraphicFramePr>
        <p:xfrm>
          <a:off x="1828800" y="5410200"/>
          <a:ext cx="6986941" cy="838200"/>
        </p:xfrm>
        <a:graphic>
          <a:graphicData uri="http://schemas.openxmlformats.org/presentationml/2006/ole">
            <mc:AlternateContent xmlns:mc="http://schemas.openxmlformats.org/markup-compatibility/2006">
              <mc:Choice xmlns:v="urn:schemas-microsoft-com:vml" Requires="v">
                <p:oleObj spid="_x0000_s29700" name="Equation" r:id="rId3" imgW="3492360" imgH="419040" progId="Equation.3">
                  <p:embed/>
                </p:oleObj>
              </mc:Choice>
              <mc:Fallback>
                <p:oleObj name="Equation" r:id="rId3" imgW="349236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410200"/>
                        <a:ext cx="6986941"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981200" y="4267200"/>
          <a:ext cx="1905000" cy="924484"/>
        </p:xfrm>
        <a:graphic>
          <a:graphicData uri="http://schemas.openxmlformats.org/presentationml/2006/ole">
            <mc:AlternateContent xmlns:mc="http://schemas.openxmlformats.org/markup-compatibility/2006">
              <mc:Choice xmlns:v="urn:schemas-microsoft-com:vml" Requires="v">
                <p:oleObj spid="_x0000_s29701" name="Equation" r:id="rId5" imgW="863280" imgH="419040" progId="Equation.3">
                  <p:embed/>
                </p:oleObj>
              </mc:Choice>
              <mc:Fallback>
                <p:oleObj name="Equation" r:id="rId5" imgW="86328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267200"/>
                        <a:ext cx="1905000" cy="9244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 Work</a:t>
            </a:r>
            <a:endParaRPr lang="en-US" dirty="0"/>
          </a:p>
        </p:txBody>
      </p:sp>
      <p:sp>
        <p:nvSpPr>
          <p:cNvPr id="3" name="Content Placeholder 2"/>
          <p:cNvSpPr>
            <a:spLocks noGrp="1"/>
          </p:cNvSpPr>
          <p:nvPr>
            <p:ph idx="1"/>
          </p:nvPr>
        </p:nvSpPr>
        <p:spPr/>
        <p:txBody>
          <a:bodyPr>
            <a:normAutofit lnSpcReduction="10000"/>
          </a:bodyPr>
          <a:lstStyle/>
          <a:p>
            <a:r>
              <a:rPr lang="en-US" dirty="0" smtClean="0"/>
              <a:t>Work is the product of the net force on an object and the distance through which the object is moved.</a:t>
            </a:r>
          </a:p>
          <a:p>
            <a:r>
              <a:rPr lang="en-US" dirty="0" smtClean="0"/>
              <a:t>(If/when the force causes the object to move.) </a:t>
            </a:r>
          </a:p>
          <a:p>
            <a:r>
              <a:rPr lang="en-US" dirty="0" smtClean="0"/>
              <a:t>Work is done when a force acts on an object and the object moves in the direction of the force.</a:t>
            </a:r>
          </a:p>
          <a:p>
            <a:r>
              <a:rPr lang="en-US" dirty="0" smtClean="0"/>
              <a:t>Work = net force x distance</a:t>
            </a:r>
            <a:endParaRPr lang="en-US" i="1" dirty="0" smtClean="0"/>
          </a:p>
          <a:p>
            <a:r>
              <a:rPr lang="en-US" dirty="0" smtClean="0"/>
              <a:t>W = </a:t>
            </a:r>
            <a:r>
              <a:rPr lang="en-US" dirty="0" err="1" smtClean="0"/>
              <a:t>Fd</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9.9 Efficiency</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Complex Machines.</a:t>
            </a:r>
          </a:p>
          <a:p>
            <a:r>
              <a:rPr lang="en-US" dirty="0" smtClean="0"/>
              <a:t>A complex machine is a combination of two or more simple machines.</a:t>
            </a:r>
          </a:p>
          <a:p>
            <a:r>
              <a:rPr lang="en-US" dirty="0" smtClean="0"/>
              <a:t>Scissors – What simple machines make a pair of scissors?</a:t>
            </a:r>
          </a:p>
          <a:p>
            <a:pPr lvl="1"/>
            <a:r>
              <a:rPr lang="en-US" dirty="0" smtClean="0"/>
              <a:t>Two wedges and a lever.</a:t>
            </a:r>
          </a:p>
          <a:p>
            <a:r>
              <a:rPr lang="en-US" dirty="0" smtClean="0"/>
              <a:t>A car jack is an example of a complex machine combining a screw and a wheel and axle.</a:t>
            </a:r>
          </a:p>
          <a:p>
            <a:r>
              <a:rPr lang="en-US" dirty="0" smtClean="0"/>
              <a:t>An automobile engine is called a heat engine. It converts thermal energy to mechanical energy (actually often chemical potential to thermal to mechanical).</a:t>
            </a:r>
          </a:p>
          <a:p>
            <a:pPr lvl="1"/>
            <a:r>
              <a:rPr lang="en-US" dirty="0" smtClean="0"/>
              <a:t>Roughly 35% efficient</a:t>
            </a:r>
          </a:p>
          <a:p>
            <a:pPr lvl="1"/>
            <a:r>
              <a:rPr lang="en-US" dirty="0" smtClean="0"/>
              <a:t>Energy expended through the cooling system</a:t>
            </a:r>
          </a:p>
          <a:p>
            <a:pPr lvl="1"/>
            <a:r>
              <a:rPr lang="en-US" dirty="0" smtClean="0"/>
              <a:t>Exhaust gasses</a:t>
            </a:r>
          </a:p>
          <a:p>
            <a:pPr lvl="1"/>
            <a:r>
              <a:rPr lang="en-US" dirty="0" smtClean="0"/>
              <a:t>Friction - Almost half heat the engine parts through friction.</a:t>
            </a:r>
          </a:p>
          <a:p>
            <a:pPr lvl="1"/>
            <a:r>
              <a:rPr lang="en-US" dirty="0" smtClean="0"/>
              <a:t>Incomplete combustion</a:t>
            </a:r>
          </a:p>
          <a:p>
            <a:r>
              <a:rPr lang="en-US" u="sng" dirty="0" smtClean="0"/>
              <a:t>Thermal energy is the graveyard for useful energy.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9.10 Energy for Life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Every living cell in every organism is a machine.</a:t>
            </a:r>
          </a:p>
          <a:p>
            <a:r>
              <a:rPr lang="en-US" dirty="0" smtClean="0"/>
              <a:t>They, like every machine, need energy to run.</a:t>
            </a:r>
          </a:p>
          <a:p>
            <a:r>
              <a:rPr lang="en-US" dirty="0" smtClean="0"/>
              <a:t>There is more energy stored in the molecules of food than there is in the reaction products after the food is metabolized. This energy difference sustains life.</a:t>
            </a:r>
          </a:p>
          <a:p>
            <a:r>
              <a:rPr lang="en-US" dirty="0" smtClean="0"/>
              <a:t>Cells metabolize food like engines burn fossil fuels.</a:t>
            </a:r>
          </a:p>
          <a:p>
            <a:r>
              <a:rPr lang="en-US" dirty="0" smtClean="0"/>
              <a:t>In metabolism carbon joins with oxygen to form carbon dioxide.</a:t>
            </a: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9.10 Energy for Life</a:t>
            </a:r>
            <a:endParaRPr lang="en-US" dirty="0"/>
          </a:p>
        </p:txBody>
      </p:sp>
      <p:sp>
        <p:nvSpPr>
          <p:cNvPr id="3" name="Content Placeholder 2"/>
          <p:cNvSpPr>
            <a:spLocks noGrp="1"/>
          </p:cNvSpPr>
          <p:nvPr>
            <p:ph idx="1"/>
          </p:nvPr>
        </p:nvSpPr>
        <p:spPr/>
        <p:txBody>
          <a:bodyPr>
            <a:normAutofit fontScale="92500"/>
          </a:bodyPr>
          <a:lstStyle/>
          <a:p>
            <a:r>
              <a:rPr lang="en-US" sz="3600" dirty="0" smtClean="0"/>
              <a:t>The reverse process is more difficult.</a:t>
            </a:r>
          </a:p>
          <a:p>
            <a:r>
              <a:rPr lang="en-US" sz="3600" smtClean="0"/>
              <a:t>Through </a:t>
            </a:r>
            <a:r>
              <a:rPr lang="en-US" sz="3600" dirty="0" smtClean="0"/>
              <a:t>photosynthesis, plants combine carbon dioxide with water to produce hydrocarbon compounds like sugars. Sugar is the simplest food.</a:t>
            </a:r>
          </a:p>
          <a:p>
            <a:r>
              <a:rPr lang="en-US" sz="3600" dirty="0" smtClean="0"/>
              <a:t>Green plants capture the sun’s energy to provide all other life on earth (almost.)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9.11 Sources of Energy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sun is the source of practically all our energy on Earth.</a:t>
            </a:r>
          </a:p>
          <a:p>
            <a:pPr lvl="1"/>
            <a:r>
              <a:rPr lang="en-US" dirty="0" smtClean="0"/>
              <a:t>Exceptions are nuclear and geothermal.</a:t>
            </a:r>
          </a:p>
          <a:p>
            <a:r>
              <a:rPr lang="en-US" dirty="0" smtClean="0"/>
              <a:t>Fossil fuels are the byproducts of photosynthesis hundreds of millions of years ago.</a:t>
            </a:r>
          </a:p>
          <a:p>
            <a:r>
              <a:rPr lang="en-US" dirty="0" smtClean="0"/>
              <a:t>Solar Power – Sunlight is directly transformed into electricity by photovoltaic cells</a:t>
            </a:r>
          </a:p>
          <a:p>
            <a:r>
              <a:rPr lang="en-US" dirty="0" smtClean="0"/>
              <a:t>Sunlight evaporates water which falls in the mountains.</a:t>
            </a:r>
          </a:p>
          <a:p>
            <a:pPr>
              <a:buNone/>
            </a:pP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9.11 Sources of Energy</a:t>
            </a:r>
            <a:endParaRPr lang="en-US" dirty="0"/>
          </a:p>
        </p:txBody>
      </p:sp>
      <p:sp>
        <p:nvSpPr>
          <p:cNvPr id="3" name="Content Placeholder 2"/>
          <p:cNvSpPr>
            <a:spLocks noGrp="1"/>
          </p:cNvSpPr>
          <p:nvPr>
            <p:ph idx="1"/>
          </p:nvPr>
        </p:nvSpPr>
        <p:spPr/>
        <p:txBody>
          <a:bodyPr>
            <a:normAutofit/>
          </a:bodyPr>
          <a:lstStyle/>
          <a:p>
            <a:r>
              <a:rPr lang="en-US" dirty="0" smtClean="0"/>
              <a:t>Uneven warming of the Earth produces wind.</a:t>
            </a:r>
          </a:p>
          <a:p>
            <a:r>
              <a:rPr lang="en-US" dirty="0" smtClean="0"/>
              <a:t>Fuel Cells – (like a battery)</a:t>
            </a:r>
          </a:p>
          <a:p>
            <a:pPr lvl="1"/>
            <a:r>
              <a:rPr lang="en-US" dirty="0" smtClean="0"/>
              <a:t>Electrolysis uses electricity to separate hydrogen and oxygen from water H</a:t>
            </a:r>
            <a:r>
              <a:rPr lang="en-US" baseline="-25000" dirty="0" smtClean="0"/>
              <a:t>2</a:t>
            </a:r>
            <a:r>
              <a:rPr lang="en-US" dirty="0" smtClean="0"/>
              <a:t>O.</a:t>
            </a:r>
          </a:p>
          <a:p>
            <a:pPr lvl="1"/>
            <a:r>
              <a:rPr lang="en-US" dirty="0" smtClean="0"/>
              <a:t>Fuel cells combine hydrogen and oxygen to make water and give off electricity.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9.11 Sources of Energy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Nuclear and Geothermal Energy.</a:t>
            </a:r>
          </a:p>
          <a:p>
            <a:r>
              <a:rPr lang="en-US" dirty="0" smtClean="0"/>
              <a:t>The most concentrated form of useable energy is stored in uranium and plutonium, which are nuclear fuels.</a:t>
            </a:r>
          </a:p>
          <a:p>
            <a:r>
              <a:rPr lang="en-US" dirty="0" smtClean="0"/>
              <a:t>A byproduct of the radioactivity at the Earth’s core is geothermal energy.</a:t>
            </a:r>
          </a:p>
          <a:p>
            <a:r>
              <a:rPr lang="en-US" dirty="0" smtClean="0"/>
              <a:t>“Energy sources such as nuclear, geothermal, wind, solar, and hydro power are environmentally friendly.”</a:t>
            </a:r>
          </a:p>
          <a:p>
            <a:r>
              <a:rPr lang="en-US" smtClean="0"/>
              <a:t>“The </a:t>
            </a:r>
            <a:r>
              <a:rPr lang="en-US" dirty="0" smtClean="0"/>
              <a:t>combustion of fossil fuels , on the other hand, leads to increased atmospheric concentrations of carbon dioxide, sulfur dioxide, and other </a:t>
            </a:r>
            <a:r>
              <a:rPr lang="en-US" smtClean="0"/>
              <a:t>pollutants.”</a:t>
            </a:r>
            <a:endParaRPr lang="en-US" dirty="0" smtClean="0"/>
          </a:p>
          <a:p>
            <a:endParaRPr lang="en-US"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 Work</a:t>
            </a:r>
            <a:endParaRPr lang="en-US" dirty="0"/>
          </a:p>
        </p:txBody>
      </p:sp>
      <p:sp>
        <p:nvSpPr>
          <p:cNvPr id="3" name="Content Placeholder 2"/>
          <p:cNvSpPr>
            <a:spLocks noGrp="1"/>
          </p:cNvSpPr>
          <p:nvPr>
            <p:ph idx="1"/>
          </p:nvPr>
        </p:nvSpPr>
        <p:spPr/>
        <p:txBody>
          <a:bodyPr>
            <a:normAutofit/>
          </a:bodyPr>
          <a:lstStyle/>
          <a:p>
            <a:r>
              <a:rPr lang="en-US" dirty="0" smtClean="0"/>
              <a:t>Work falls into two categories:</a:t>
            </a:r>
          </a:p>
          <a:p>
            <a:r>
              <a:rPr lang="en-US" dirty="0" smtClean="0"/>
              <a:t>1. Work done against a force such as gravity, friction, or to stretch a spring. </a:t>
            </a:r>
          </a:p>
          <a:p>
            <a:r>
              <a:rPr lang="en-US" dirty="0" smtClean="0"/>
              <a:t>2. Work done to change the speed of an object such as speeding up or slowing a car.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 Work</a:t>
            </a:r>
            <a:endParaRPr lang="en-US" dirty="0"/>
          </a:p>
        </p:txBody>
      </p:sp>
      <p:sp>
        <p:nvSpPr>
          <p:cNvPr id="3" name="Content Placeholder 2"/>
          <p:cNvSpPr>
            <a:spLocks noGrp="1"/>
          </p:cNvSpPr>
          <p:nvPr>
            <p:ph idx="1"/>
          </p:nvPr>
        </p:nvSpPr>
        <p:spPr/>
        <p:txBody>
          <a:bodyPr>
            <a:normAutofit/>
          </a:bodyPr>
          <a:lstStyle/>
          <a:p>
            <a:r>
              <a:rPr lang="en-US" u="sng" dirty="0" smtClean="0"/>
              <a:t>Units</a:t>
            </a:r>
          </a:p>
          <a:p>
            <a:r>
              <a:rPr lang="en-US" dirty="0" err="1" smtClean="0"/>
              <a:t>Fd</a:t>
            </a:r>
            <a:r>
              <a:rPr lang="en-US" dirty="0" smtClean="0"/>
              <a:t> = W</a:t>
            </a:r>
            <a:br>
              <a:rPr lang="en-US" dirty="0" smtClean="0"/>
            </a:br>
            <a:r>
              <a:rPr lang="en-US" dirty="0" smtClean="0"/>
              <a:t>(Force- Newton, Distance-meter,</a:t>
            </a:r>
            <a:br>
              <a:rPr lang="en-US" dirty="0" smtClean="0"/>
            </a:br>
            <a:r>
              <a:rPr lang="en-US" dirty="0" smtClean="0"/>
              <a:t>Nm = Joule </a:t>
            </a:r>
            <a:r>
              <a:rPr lang="en-US" smtClean="0"/>
              <a:t>(</a:t>
            </a:r>
            <a:r>
              <a:rPr lang="en-US" smtClean="0"/>
              <a:t>rhymes </a:t>
            </a:r>
            <a:r>
              <a:rPr lang="en-US" dirty="0" smtClean="0"/>
              <a:t>with cool.)</a:t>
            </a:r>
          </a:p>
          <a:p>
            <a:r>
              <a:rPr lang="en-US" dirty="0" smtClean="0"/>
              <a:t>One Joule of work is done when one Newton of force is exerted over the distance of one meter (- like raising an apple over your head.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9.2 Power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Power is </a:t>
            </a:r>
            <a:r>
              <a:rPr lang="en-US" u="sng" dirty="0" smtClean="0"/>
              <a:t>the rate at which </a:t>
            </a:r>
            <a:r>
              <a:rPr lang="en-US" dirty="0" smtClean="0"/>
              <a:t>(or </a:t>
            </a:r>
            <a:r>
              <a:rPr lang="en-US" u="sng" dirty="0" smtClean="0"/>
              <a:t>how fast</a:t>
            </a:r>
            <a:r>
              <a:rPr lang="en-US" dirty="0" smtClean="0"/>
              <a:t>) work is done.</a:t>
            </a:r>
          </a:p>
          <a:p>
            <a:r>
              <a:rPr lang="en-US" dirty="0" smtClean="0"/>
              <a:t>Power equals the amount of work done divided by the time interval during which the work is done.</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With more power, work is done faster.</a:t>
            </a:r>
            <a:endParaRPr lang="en-US" i="1" dirty="0" smtClean="0"/>
          </a:p>
          <a:p>
            <a:r>
              <a:rPr lang="en-US" dirty="0" smtClean="0"/>
              <a:t> With twice the power, twice as much work can be done in the same time, or the same amount of work can be done in half the time.</a:t>
            </a:r>
          </a:p>
        </p:txBody>
      </p:sp>
      <p:graphicFrame>
        <p:nvGraphicFramePr>
          <p:cNvPr id="4" name="Object 3"/>
          <p:cNvGraphicFramePr>
            <a:graphicFrameLocks noChangeAspect="1"/>
          </p:cNvGraphicFramePr>
          <p:nvPr/>
        </p:nvGraphicFramePr>
        <p:xfrm>
          <a:off x="1816100" y="3505200"/>
          <a:ext cx="2003425" cy="806450"/>
        </p:xfrm>
        <a:graphic>
          <a:graphicData uri="http://schemas.openxmlformats.org/presentationml/2006/ole">
            <mc:AlternateContent xmlns:mc="http://schemas.openxmlformats.org/markup-compatibility/2006">
              <mc:Choice xmlns:v="urn:schemas-microsoft-com:vml" Requires="v">
                <p:oleObj spid="_x0000_s1027" name="Equation" r:id="rId4" imgW="977760" imgH="393480" progId="Equation.3">
                  <p:embed/>
                </p:oleObj>
              </mc:Choice>
              <mc:Fallback>
                <p:oleObj name="Equation" r:id="rId4" imgW="9777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6100" y="3505200"/>
                        <a:ext cx="2003425"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9.2 Power</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Units</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One Watt (W) of power is expended when one Joule of work is done in one second.</a:t>
            </a:r>
          </a:p>
          <a:p>
            <a:r>
              <a:rPr lang="en-US" dirty="0" smtClean="0"/>
              <a:t>Kilowatt=1,000 Watts, Megawatt=1,000,000Watts</a:t>
            </a:r>
            <a:endParaRPr lang="en-US" i="1" dirty="0" smtClean="0"/>
          </a:p>
          <a:p>
            <a:r>
              <a:rPr lang="en-US" dirty="0" smtClean="0"/>
              <a:t>The space shuttle uses 33,000 MW of power.</a:t>
            </a:r>
          </a:p>
          <a:p>
            <a:r>
              <a:rPr lang="en-US" dirty="0" smtClean="0"/>
              <a:t>One horse-power(hp) = 765W</a:t>
            </a:r>
          </a:p>
        </p:txBody>
      </p:sp>
      <p:graphicFrame>
        <p:nvGraphicFramePr>
          <p:cNvPr id="4" name="Object 3"/>
          <p:cNvGraphicFramePr>
            <a:graphicFrameLocks noChangeAspect="1"/>
          </p:cNvGraphicFramePr>
          <p:nvPr/>
        </p:nvGraphicFramePr>
        <p:xfrm>
          <a:off x="1752600" y="1981200"/>
          <a:ext cx="4160838" cy="806450"/>
        </p:xfrm>
        <a:graphic>
          <a:graphicData uri="http://schemas.openxmlformats.org/presentationml/2006/ole">
            <mc:AlternateContent xmlns:mc="http://schemas.openxmlformats.org/markup-compatibility/2006">
              <mc:Choice xmlns:v="urn:schemas-microsoft-com:vml" Requires="v">
                <p:oleObj spid="_x0000_s3075" name="Equation" r:id="rId4" imgW="2031840" imgH="393480" progId="Equation.3">
                  <p:embed/>
                </p:oleObj>
              </mc:Choice>
              <mc:Fallback>
                <p:oleObj name="Equation" r:id="rId4" imgW="203184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981200"/>
                        <a:ext cx="4160838"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9.3 </a:t>
            </a:r>
            <a:r>
              <a:rPr lang="en-US" smtClean="0"/>
              <a:t>Mechanical Energy</a:t>
            </a:r>
            <a:endParaRPr lang="en-US" dirty="0"/>
          </a:p>
        </p:txBody>
      </p:sp>
      <p:sp>
        <p:nvSpPr>
          <p:cNvPr id="3" name="Content Placeholder 2"/>
          <p:cNvSpPr>
            <a:spLocks noGrp="1"/>
          </p:cNvSpPr>
          <p:nvPr>
            <p:ph idx="1"/>
          </p:nvPr>
        </p:nvSpPr>
        <p:spPr/>
        <p:txBody>
          <a:bodyPr>
            <a:normAutofit/>
          </a:bodyPr>
          <a:lstStyle/>
          <a:p>
            <a:r>
              <a:rPr lang="en-US" dirty="0" smtClean="0"/>
              <a:t>Energy is the property of an object or system that enables it to do work.</a:t>
            </a:r>
          </a:p>
          <a:p>
            <a:r>
              <a:rPr lang="en-US" dirty="0" smtClean="0"/>
              <a:t>Energy is measured in Joules (like work.)</a:t>
            </a:r>
          </a:p>
          <a:p>
            <a:r>
              <a:rPr lang="en-US" dirty="0" smtClean="0"/>
              <a:t>Mechanical Energy is the energy due to the position or movement of something.</a:t>
            </a:r>
          </a:p>
          <a:p>
            <a:r>
              <a:rPr lang="en-US" dirty="0" smtClean="0"/>
              <a:t>The two forms of mechanical energy are potential energy and kinetic energy.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9.4 Potential Energy</a:t>
            </a:r>
            <a:endParaRPr lang="en-US" dirty="0"/>
          </a:p>
        </p:txBody>
      </p:sp>
      <p:sp>
        <p:nvSpPr>
          <p:cNvPr id="3" name="Content Placeholder 2"/>
          <p:cNvSpPr>
            <a:spLocks noGrp="1"/>
          </p:cNvSpPr>
          <p:nvPr>
            <p:ph idx="1"/>
          </p:nvPr>
        </p:nvSpPr>
        <p:spPr/>
        <p:txBody>
          <a:bodyPr>
            <a:normAutofit/>
          </a:bodyPr>
          <a:lstStyle/>
          <a:p>
            <a:r>
              <a:rPr lang="en-US" dirty="0" smtClean="0"/>
              <a:t>Potential Energy (PE) is energy that is stored and held in readiness.</a:t>
            </a:r>
          </a:p>
          <a:p>
            <a:r>
              <a:rPr lang="en-US" dirty="0" smtClean="0"/>
              <a:t>Some Example include:</a:t>
            </a:r>
          </a:p>
          <a:p>
            <a:r>
              <a:rPr lang="en-US" dirty="0" smtClean="0"/>
              <a:t>Elastic Potential Energy – stretched or compressed.</a:t>
            </a:r>
          </a:p>
          <a:p>
            <a:r>
              <a:rPr lang="en-US" dirty="0" smtClean="0"/>
              <a:t>Chemical Potential Energy – Energy stored in the molecules of matter.</a:t>
            </a:r>
          </a:p>
          <a:p>
            <a:r>
              <a:rPr lang="en-US" dirty="0" smtClean="0"/>
              <a:t>Gravitational Potential Energy – Energy due to elevated position.</a:t>
            </a:r>
          </a:p>
          <a:p>
            <a:endParaRPr lang="en-US" sz="2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9.4 Potential Energy</a:t>
            </a:r>
            <a:endParaRPr lang="en-US" dirty="0"/>
          </a:p>
        </p:txBody>
      </p:sp>
      <p:sp>
        <p:nvSpPr>
          <p:cNvPr id="3" name="Content Placeholder 2"/>
          <p:cNvSpPr>
            <a:spLocks noGrp="1"/>
          </p:cNvSpPr>
          <p:nvPr>
            <p:ph idx="1"/>
          </p:nvPr>
        </p:nvSpPr>
        <p:spPr/>
        <p:txBody>
          <a:bodyPr>
            <a:normAutofit/>
          </a:bodyPr>
          <a:lstStyle/>
          <a:p>
            <a:r>
              <a:rPr lang="en-US" dirty="0" smtClean="0"/>
              <a:t>Gravitational potential energy (</a:t>
            </a:r>
            <a:r>
              <a:rPr lang="en-US" dirty="0" err="1" smtClean="0"/>
              <a:t>PE</a:t>
            </a:r>
            <a:r>
              <a:rPr lang="en-US" baseline="-25000" dirty="0" err="1" smtClean="0"/>
              <a:t>g</a:t>
            </a:r>
            <a:r>
              <a:rPr lang="en-US" dirty="0" smtClean="0"/>
              <a:t>)= weight x height.</a:t>
            </a:r>
          </a:p>
          <a:p>
            <a:r>
              <a:rPr lang="en-US" dirty="0" err="1" smtClean="0"/>
              <a:t>PE</a:t>
            </a:r>
            <a:r>
              <a:rPr lang="en-US" baseline="-25000" dirty="0" err="1" smtClean="0"/>
              <a:t>g</a:t>
            </a:r>
            <a:r>
              <a:rPr lang="en-US" dirty="0" smtClean="0"/>
              <a:t>=</a:t>
            </a:r>
            <a:r>
              <a:rPr lang="en-US" i="1" dirty="0" err="1" smtClean="0"/>
              <a:t>mgh</a:t>
            </a:r>
            <a:endParaRPr lang="en-US" i="1" dirty="0" smtClean="0"/>
          </a:p>
          <a:p>
            <a:r>
              <a:rPr lang="en-US" dirty="0" smtClean="0"/>
              <a:t>(Remember </a:t>
            </a:r>
            <a:r>
              <a:rPr lang="en-US" i="1" dirty="0" smtClean="0"/>
              <a:t>mg</a:t>
            </a:r>
            <a:r>
              <a:rPr lang="en-US" dirty="0" smtClean="0"/>
              <a:t> = weight.)</a:t>
            </a:r>
          </a:p>
          <a:p>
            <a:r>
              <a:rPr lang="en-US" dirty="0" smtClean="0"/>
              <a:t>Note that the height is the distance above some arbitrary chosen reference level. The gravitational potential energy is relative to that level and depends only on </a:t>
            </a:r>
            <a:r>
              <a:rPr lang="en-US" i="1" dirty="0" smtClean="0"/>
              <a:t>mg</a:t>
            </a:r>
            <a:r>
              <a:rPr lang="en-US" dirty="0" smtClean="0"/>
              <a:t> and </a:t>
            </a:r>
            <a:r>
              <a:rPr lang="en-US" i="1" dirty="0" smtClean="0"/>
              <a:t>h</a:t>
            </a:r>
            <a:r>
              <a:rPr lang="en-US" dirty="0" smtClean="0"/>
              <a:t>.</a:t>
            </a:r>
          </a:p>
          <a:p>
            <a:endParaRPr lang="en-US" sz="2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761</TotalTime>
  <Words>1362</Words>
  <Application>Microsoft Office PowerPoint</Application>
  <PresentationFormat>On-screen Show (4:3)</PresentationFormat>
  <Paragraphs>157</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Solstice</vt:lpstr>
      <vt:lpstr>Equation</vt:lpstr>
      <vt:lpstr>Chapter 9 - Energy</vt:lpstr>
      <vt:lpstr>9.1 Work</vt:lpstr>
      <vt:lpstr>9.1 Work</vt:lpstr>
      <vt:lpstr>9.1 Work</vt:lpstr>
      <vt:lpstr>9.2 Power</vt:lpstr>
      <vt:lpstr>9.2 Power</vt:lpstr>
      <vt:lpstr>9.3 Mechanical Energy</vt:lpstr>
      <vt:lpstr>9.4 Potential Energy</vt:lpstr>
      <vt:lpstr>9.4 Potential Energy</vt:lpstr>
      <vt:lpstr>9.5 Kinetic Energy</vt:lpstr>
      <vt:lpstr>9.5 Kinetic Energy</vt:lpstr>
      <vt:lpstr>9.6 Work-Energy Theorem</vt:lpstr>
      <vt:lpstr>9.7 Conservation of Energy</vt:lpstr>
      <vt:lpstr>9.8 Machines</vt:lpstr>
      <vt:lpstr>9.8 Machines</vt:lpstr>
      <vt:lpstr>9.8 Machines</vt:lpstr>
      <vt:lpstr>9.8 Machines</vt:lpstr>
      <vt:lpstr>9.9 Efficiency</vt:lpstr>
      <vt:lpstr>9.9 Efficiency</vt:lpstr>
      <vt:lpstr>9.9 Efficiency</vt:lpstr>
      <vt:lpstr>9.10 Energy for Life</vt:lpstr>
      <vt:lpstr>9.10 Energy for Life</vt:lpstr>
      <vt:lpstr>9.11 Sources of Energy</vt:lpstr>
      <vt:lpstr>9.11 Sources of Energy</vt:lpstr>
      <vt:lpstr>9.11 Sources of Energy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ROYm</dc:creator>
  <cp:lastModifiedBy>roym</cp:lastModifiedBy>
  <cp:revision>65</cp:revision>
  <dcterms:created xsi:type="dcterms:W3CDTF">2011-01-02T16:30:35Z</dcterms:created>
  <dcterms:modified xsi:type="dcterms:W3CDTF">2012-03-15T21:06:54Z</dcterms:modified>
</cp:coreProperties>
</file>