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468C-2420-4429-8E5C-B442B8693618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468C-2420-4429-8E5C-B442B8693618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468C-2420-4429-8E5C-B442B8693618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468C-2420-4429-8E5C-B442B8693618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468C-2420-4429-8E5C-B442B8693618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117468C-2420-4429-8E5C-B442B8693618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468C-2420-4429-8E5C-B442B8693618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468C-2420-4429-8E5C-B442B8693618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468C-2420-4429-8E5C-B442B8693618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468C-2420-4429-8E5C-B442B8693618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117468C-2420-4429-8E5C-B442B8693618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117468C-2420-4429-8E5C-B442B8693618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BBF96D-290D-453E-96CD-8EE974D9C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Momentum is conserved for all collisions as long as external forces don’t interfere.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8 - Momentum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8.1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Momentum – Inertia in motion</a:t>
            </a:r>
          </a:p>
          <a:p>
            <a:r>
              <a:rPr lang="en-US" dirty="0" smtClean="0"/>
              <a:t>A moving object can have a large momentum if it has a large mass, a high speed, or both. </a:t>
            </a:r>
          </a:p>
          <a:p>
            <a:r>
              <a:rPr lang="en-US" dirty="0" smtClean="0"/>
              <a:t>Momentum = mass x velocity</a:t>
            </a:r>
          </a:p>
          <a:p>
            <a:r>
              <a:rPr lang="el-GR" dirty="0" smtClean="0"/>
              <a:t>ρ</a:t>
            </a:r>
            <a:r>
              <a:rPr lang="en-US" dirty="0" smtClean="0"/>
              <a:t> = </a:t>
            </a:r>
            <a:r>
              <a:rPr lang="en-US" i="1" dirty="0" err="1" smtClean="0"/>
              <a:t>mv</a:t>
            </a:r>
            <a:endParaRPr lang="en-US" i="1" dirty="0" smtClean="0"/>
          </a:p>
          <a:p>
            <a:r>
              <a:rPr lang="en-US" dirty="0" smtClean="0"/>
              <a:t>Momentum = mass x speed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8.2 Impulse Changes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change in momentum depends on the force that acts and the length of time it acts.</a:t>
            </a:r>
          </a:p>
          <a:p>
            <a:r>
              <a:rPr lang="en-US" dirty="0" smtClean="0"/>
              <a:t>Impulse = force x time</a:t>
            </a:r>
          </a:p>
          <a:p>
            <a:r>
              <a:rPr lang="en-US" dirty="0" smtClean="0"/>
              <a:t>Impulse = </a:t>
            </a:r>
            <a:r>
              <a:rPr lang="az-Cyrl-AZ" i="1" dirty="0" smtClean="0"/>
              <a:t>Ј</a:t>
            </a:r>
            <a:endParaRPr lang="en-US" i="1" dirty="0" smtClean="0"/>
          </a:p>
          <a:p>
            <a:r>
              <a:rPr lang="en-US" dirty="0" smtClean="0"/>
              <a:t> </a:t>
            </a:r>
            <a:r>
              <a:rPr lang="az-Cyrl-AZ" i="1" dirty="0" smtClean="0"/>
              <a:t>Ј </a:t>
            </a:r>
            <a:r>
              <a:rPr lang="en-US" dirty="0" smtClean="0"/>
              <a:t>= </a:t>
            </a:r>
            <a:r>
              <a:rPr lang="en-US" i="1" dirty="0" smtClean="0"/>
              <a:t>ft</a:t>
            </a:r>
          </a:p>
          <a:p>
            <a:r>
              <a:rPr lang="en-US" i="1" dirty="0" smtClean="0"/>
              <a:t>F = ma </a:t>
            </a:r>
            <a:r>
              <a:rPr lang="en-US" dirty="0" smtClean="0"/>
              <a:t>(since </a:t>
            </a:r>
            <a:r>
              <a:rPr lang="en-US" i="1" dirty="0" smtClean="0"/>
              <a:t>a = </a:t>
            </a:r>
            <a:r>
              <a:rPr lang="el-GR" dirty="0" smtClean="0"/>
              <a:t>Δ</a:t>
            </a:r>
            <a:r>
              <a:rPr lang="en-US" i="1" dirty="0" smtClean="0"/>
              <a:t>v/t </a:t>
            </a:r>
            <a:r>
              <a:rPr lang="en-US" dirty="0" smtClean="0"/>
              <a:t>then ) </a:t>
            </a:r>
            <a:r>
              <a:rPr lang="en-US" i="1" dirty="0" smtClean="0"/>
              <a:t>F = </a:t>
            </a:r>
            <a:r>
              <a:rPr lang="el-GR" dirty="0" smtClean="0"/>
              <a:t>Δ</a:t>
            </a:r>
            <a:r>
              <a:rPr lang="en-US" dirty="0" smtClean="0"/>
              <a:t>(</a:t>
            </a:r>
            <a:r>
              <a:rPr lang="en-US" i="1" dirty="0" err="1" smtClean="0"/>
              <a:t>mv</a:t>
            </a:r>
            <a:r>
              <a:rPr lang="en-US" i="1" dirty="0" smtClean="0"/>
              <a:t>)/t </a:t>
            </a:r>
            <a:r>
              <a:rPr lang="en-US" dirty="0" smtClean="0"/>
              <a:t>or </a:t>
            </a:r>
            <a:r>
              <a:rPr lang="en-US" i="1" dirty="0" smtClean="0"/>
              <a:t>Ft = </a:t>
            </a:r>
            <a:r>
              <a:rPr lang="el-GR" dirty="0" smtClean="0"/>
              <a:t>Δ</a:t>
            </a:r>
            <a:r>
              <a:rPr lang="en-US" dirty="0" smtClean="0"/>
              <a:t>(</a:t>
            </a:r>
            <a:r>
              <a:rPr lang="en-US" i="1" dirty="0" err="1" smtClean="0"/>
              <a:t>mv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Impulse = </a:t>
            </a:r>
            <a:r>
              <a:rPr lang="el-GR" dirty="0" smtClean="0"/>
              <a:t>Δ</a:t>
            </a:r>
            <a:r>
              <a:rPr lang="en-US" dirty="0" err="1" smtClean="0"/>
              <a:t>mv</a:t>
            </a:r>
            <a:r>
              <a:rPr lang="en-US" dirty="0" smtClean="0"/>
              <a:t> = </a:t>
            </a:r>
            <a:r>
              <a:rPr lang="el-GR" dirty="0" smtClean="0"/>
              <a:t>ρ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8.3 Bouncing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impulse required to bring an object to a stop and then to “throw it back again” is greater than the impulse required merely to bring the object to a stop.</a:t>
            </a:r>
          </a:p>
          <a:p>
            <a:r>
              <a:rPr lang="en-US" dirty="0" smtClean="0"/>
              <a:t>Example – curved blades on the </a:t>
            </a:r>
            <a:r>
              <a:rPr lang="en-US" dirty="0" err="1" smtClean="0"/>
              <a:t>Pelton</a:t>
            </a:r>
            <a:r>
              <a:rPr lang="en-US" dirty="0" smtClean="0"/>
              <a:t> Wheel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8.4 Conservation of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ρ</a:t>
            </a:r>
            <a:r>
              <a:rPr lang="en-US" dirty="0" smtClean="0"/>
              <a:t> = </a:t>
            </a:r>
            <a:r>
              <a:rPr lang="el-GR" dirty="0" smtClean="0"/>
              <a:t>Δ</a:t>
            </a:r>
            <a:r>
              <a:rPr lang="en-US" dirty="0" err="1" smtClean="0"/>
              <a:t>mv</a:t>
            </a:r>
            <a:r>
              <a:rPr lang="en-US" dirty="0" smtClean="0"/>
              <a:t> (where velocity is a vector quantity.)</a:t>
            </a:r>
          </a:p>
          <a:p>
            <a:r>
              <a:rPr lang="en-US" dirty="0" smtClean="0"/>
              <a:t>Therefore, momentum is a vector quantity.</a:t>
            </a:r>
          </a:p>
          <a:p>
            <a:r>
              <a:rPr lang="en-US" dirty="0" smtClean="0"/>
              <a:t>The Law of Conservation of Momentum – states that, in the absence of an external force, the momentum of a system remains unchanged.</a:t>
            </a:r>
          </a:p>
          <a:p>
            <a:r>
              <a:rPr lang="en-US" dirty="0" smtClean="0"/>
              <a:t>“Conserved” means stays the same.</a:t>
            </a:r>
          </a:p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8.5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Whenever objects collide in the absence of external forces, the net momentum of both (all) objects before the collisions equals the net momentum of both (all) objects after the collision.</a:t>
            </a:r>
          </a:p>
          <a:p>
            <a:r>
              <a:rPr lang="en-US" dirty="0" smtClean="0"/>
              <a:t>Net momentum </a:t>
            </a:r>
            <a:r>
              <a:rPr lang="en-US" sz="2400" baseline="-25000" dirty="0" smtClean="0"/>
              <a:t>before collision </a:t>
            </a:r>
            <a:r>
              <a:rPr lang="en-US" dirty="0" smtClean="0"/>
              <a:t>= Net momentum </a:t>
            </a:r>
            <a:r>
              <a:rPr lang="en-US" sz="2400" baseline="-25000" dirty="0" smtClean="0"/>
              <a:t>after collision</a:t>
            </a:r>
            <a:r>
              <a:rPr lang="en-US" baseline="-25000" dirty="0" smtClean="0"/>
              <a:t> </a:t>
            </a:r>
          </a:p>
          <a:p>
            <a:r>
              <a:rPr lang="en-US" dirty="0" smtClean="0"/>
              <a:t>Elastic collision – when objects collide without being permanently deformed and without generating heat (Momentum and kinetic energy are conserved.)</a:t>
            </a:r>
          </a:p>
          <a:p>
            <a:r>
              <a:rPr lang="en-US" dirty="0" smtClean="0"/>
              <a:t>Inelastic collision – a collision in which the colliding objects become distorted and generate heat during the collision (Momentum is, but kinetic energy is not conserved.)</a:t>
            </a:r>
          </a:p>
          <a:p>
            <a:r>
              <a:rPr lang="en-US" dirty="0" smtClean="0"/>
              <a:t>Perfectly inelastic – the objects stick together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8.5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Net momentum </a:t>
            </a:r>
            <a:r>
              <a:rPr lang="en-US" sz="2800" baseline="-25000" dirty="0" smtClean="0"/>
              <a:t>before collision </a:t>
            </a:r>
            <a:r>
              <a:rPr lang="en-US" dirty="0" smtClean="0"/>
              <a:t>= Net momentum </a:t>
            </a:r>
            <a:r>
              <a:rPr lang="en-US" sz="2800" baseline="-25000" dirty="0" smtClean="0"/>
              <a:t>after collision</a:t>
            </a:r>
            <a:r>
              <a:rPr lang="en-US" baseline="-25000" dirty="0" smtClean="0"/>
              <a:t> </a:t>
            </a:r>
          </a:p>
          <a:p>
            <a:r>
              <a:rPr lang="en-US" dirty="0" smtClean="0"/>
              <a:t>net </a:t>
            </a:r>
            <a:r>
              <a:rPr lang="el-GR" dirty="0" smtClean="0"/>
              <a:t>ρ</a:t>
            </a:r>
            <a:r>
              <a:rPr lang="en-US" sz="2400" baseline="-25000" dirty="0" smtClean="0"/>
              <a:t> before collision</a:t>
            </a:r>
            <a:r>
              <a:rPr lang="en-US" dirty="0" smtClean="0"/>
              <a:t> = net </a:t>
            </a:r>
            <a:r>
              <a:rPr lang="el-GR" dirty="0" smtClean="0"/>
              <a:t>ρ</a:t>
            </a:r>
            <a:r>
              <a:rPr lang="en-US" sz="2800" baseline="-25000" dirty="0" smtClean="0"/>
              <a:t> after collision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net </a:t>
            </a:r>
            <a:r>
              <a:rPr lang="en-US" dirty="0" err="1" smtClean="0"/>
              <a:t>mv</a:t>
            </a:r>
            <a:r>
              <a:rPr lang="en-US" sz="2400" baseline="-25000" dirty="0" smtClean="0"/>
              <a:t> before collision </a:t>
            </a:r>
            <a:r>
              <a:rPr lang="en-US" dirty="0" smtClean="0"/>
              <a:t>= net </a:t>
            </a:r>
            <a:r>
              <a:rPr lang="en-US" dirty="0" err="1" smtClean="0"/>
              <a:t>mv</a:t>
            </a:r>
            <a:r>
              <a:rPr lang="en-US" sz="2800" baseline="-25000" dirty="0" smtClean="0"/>
              <a:t> after collision </a:t>
            </a:r>
          </a:p>
          <a:p>
            <a:r>
              <a:rPr lang="en-US" dirty="0" smtClean="0"/>
              <a:t>(m</a:t>
            </a:r>
            <a:r>
              <a:rPr lang="en-US" sz="2800" baseline="-25000" dirty="0" smtClean="0"/>
              <a:t>1</a:t>
            </a:r>
            <a:r>
              <a:rPr lang="en-US" dirty="0" smtClean="0"/>
              <a:t>v</a:t>
            </a:r>
            <a:r>
              <a:rPr lang="en-US" sz="2800" baseline="-25000" dirty="0" smtClean="0"/>
              <a:t>1 </a:t>
            </a:r>
            <a:r>
              <a:rPr lang="en-US" dirty="0" smtClean="0"/>
              <a:t>+ m</a:t>
            </a:r>
            <a:r>
              <a:rPr lang="en-US" sz="2400" baseline="-25000" dirty="0" smtClean="0"/>
              <a:t>2</a:t>
            </a:r>
            <a:r>
              <a:rPr lang="en-US" dirty="0" smtClean="0"/>
              <a:t>v</a:t>
            </a:r>
            <a:r>
              <a:rPr lang="en-US" sz="2400" baseline="-25000" dirty="0" smtClean="0"/>
              <a:t>2</a:t>
            </a:r>
            <a:r>
              <a:rPr lang="en-US" dirty="0" smtClean="0"/>
              <a:t>)</a:t>
            </a:r>
            <a:r>
              <a:rPr lang="en-US" sz="2800" baseline="-25000" dirty="0" smtClean="0"/>
              <a:t> before collision </a:t>
            </a:r>
            <a:r>
              <a:rPr lang="en-US" dirty="0" smtClean="0"/>
              <a:t>= (m</a:t>
            </a:r>
            <a:r>
              <a:rPr lang="en-US" sz="2800" baseline="-25000" dirty="0" smtClean="0"/>
              <a:t>1</a:t>
            </a:r>
            <a:r>
              <a:rPr lang="en-US" dirty="0" smtClean="0"/>
              <a:t>v</a:t>
            </a:r>
            <a:r>
              <a:rPr lang="en-US" sz="2800" baseline="-25000" dirty="0" smtClean="0"/>
              <a:t>1 </a:t>
            </a:r>
            <a:r>
              <a:rPr lang="en-US" dirty="0" smtClean="0"/>
              <a:t>+ m</a:t>
            </a:r>
            <a:r>
              <a:rPr lang="en-US" sz="2400" baseline="-25000" dirty="0" smtClean="0"/>
              <a:t>2</a:t>
            </a:r>
            <a:r>
              <a:rPr lang="en-US" dirty="0" smtClean="0"/>
              <a:t>v</a:t>
            </a:r>
            <a:r>
              <a:rPr lang="en-US" sz="2400" baseline="-25000" dirty="0" smtClean="0"/>
              <a:t>2</a:t>
            </a:r>
            <a:r>
              <a:rPr lang="en-US" dirty="0" smtClean="0"/>
              <a:t>)</a:t>
            </a:r>
            <a:r>
              <a:rPr lang="en-US" sz="3200" baseline="-25000" dirty="0" smtClean="0"/>
              <a:t> after collision</a:t>
            </a:r>
          </a:p>
          <a:p>
            <a:r>
              <a:rPr lang="en-US" dirty="0" smtClean="0"/>
              <a:t>A apostrophe ’ means after and is called prime</a:t>
            </a:r>
          </a:p>
          <a:p>
            <a:r>
              <a:rPr lang="en-US" dirty="0" smtClean="0"/>
              <a:t> (m</a:t>
            </a:r>
            <a:r>
              <a:rPr lang="en-US" sz="2400" baseline="-25000" dirty="0" smtClean="0"/>
              <a:t>1</a:t>
            </a:r>
            <a:r>
              <a:rPr lang="en-US" dirty="0" smtClean="0"/>
              <a:t>v</a:t>
            </a:r>
            <a:r>
              <a:rPr lang="en-US" sz="2400" baseline="-25000" dirty="0" smtClean="0"/>
              <a:t>1 </a:t>
            </a:r>
            <a:r>
              <a:rPr lang="en-US" dirty="0" smtClean="0"/>
              <a:t>+ m</a:t>
            </a:r>
            <a:r>
              <a:rPr lang="en-US" sz="2000" baseline="-25000" dirty="0" smtClean="0"/>
              <a:t>2</a:t>
            </a:r>
            <a:r>
              <a:rPr lang="en-US" dirty="0" smtClean="0"/>
              <a:t>v</a:t>
            </a:r>
            <a:r>
              <a:rPr lang="en-US" sz="2000" baseline="-25000" dirty="0" smtClean="0"/>
              <a:t>2</a:t>
            </a:r>
            <a:r>
              <a:rPr lang="en-US" dirty="0" smtClean="0"/>
              <a:t>)</a:t>
            </a:r>
            <a:r>
              <a:rPr lang="en-US" sz="2400" baseline="-25000" dirty="0" smtClean="0"/>
              <a:t> </a:t>
            </a:r>
            <a:r>
              <a:rPr lang="en-US" dirty="0" smtClean="0"/>
              <a:t>= (m</a:t>
            </a:r>
            <a:r>
              <a:rPr lang="en-US" sz="2400" baseline="-25000" dirty="0" smtClean="0"/>
              <a:t>1</a:t>
            </a:r>
            <a:r>
              <a:rPr lang="en-US" dirty="0" smtClean="0"/>
              <a:t>’v</a:t>
            </a:r>
            <a:r>
              <a:rPr lang="en-US" sz="2400" baseline="-25000" dirty="0" smtClean="0"/>
              <a:t>1 </a:t>
            </a:r>
            <a:r>
              <a:rPr lang="en-US" dirty="0" smtClean="0"/>
              <a:t>’+ m</a:t>
            </a:r>
            <a:r>
              <a:rPr lang="en-US" sz="2000" baseline="-25000" dirty="0" smtClean="0"/>
              <a:t>2</a:t>
            </a:r>
            <a:r>
              <a:rPr lang="en-US" dirty="0" smtClean="0"/>
              <a:t>’v</a:t>
            </a:r>
            <a:r>
              <a:rPr lang="en-US" sz="2000" baseline="-25000" dirty="0" smtClean="0"/>
              <a:t>2</a:t>
            </a:r>
            <a:r>
              <a:rPr lang="en-US" dirty="0" smtClean="0"/>
              <a:t>’)</a:t>
            </a:r>
          </a:p>
          <a:p>
            <a:r>
              <a:rPr lang="en-US" sz="2800" dirty="0" smtClean="0"/>
              <a:t>While external forces are almost always present, they are usually negligible during the collision.</a:t>
            </a:r>
            <a:endParaRPr lang="en-US" sz="2800" baseline="-250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8.6 Momentum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vector sum of the </a:t>
            </a:r>
            <a:r>
              <a:rPr lang="en-US" dirty="0" err="1" smtClean="0"/>
              <a:t>momenta</a:t>
            </a:r>
            <a:r>
              <a:rPr lang="en-US" dirty="0" smtClean="0"/>
              <a:t> (</a:t>
            </a:r>
            <a:r>
              <a:rPr lang="en-US" dirty="0" err="1" smtClean="0"/>
              <a:t>momenta</a:t>
            </a:r>
            <a:r>
              <a:rPr lang="en-US" dirty="0" smtClean="0"/>
              <a:t> = plural momentum) is the same before and after a collision.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282</TotalTime>
  <Words>435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Chapter 8 - Momentum</vt:lpstr>
      <vt:lpstr>8.1 Momentum</vt:lpstr>
      <vt:lpstr>8.2 Impulse Changes Momentum</vt:lpstr>
      <vt:lpstr>8.3 Bouncing</vt:lpstr>
      <vt:lpstr>8.4 Conservation of Momentum</vt:lpstr>
      <vt:lpstr>8.5 Collisions</vt:lpstr>
      <vt:lpstr>8.5 Collisions</vt:lpstr>
      <vt:lpstr>8.6 Momentum Vectors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ROYm</dc:creator>
  <cp:lastModifiedBy>ROYm</cp:lastModifiedBy>
  <cp:revision>24</cp:revision>
  <dcterms:created xsi:type="dcterms:W3CDTF">2011-01-02T16:30:35Z</dcterms:created>
  <dcterms:modified xsi:type="dcterms:W3CDTF">2011-02-20T19:10:24Z</dcterms:modified>
</cp:coreProperties>
</file>